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Extra-Bold" charset="1" panose="00000900000000000000"/>
      <p:regular r:id="rId10"/>
    </p:embeddedFont>
    <p:embeddedFont>
      <p:font typeface="Montserrat Extra-Bold Bold" charset="1" panose="00000A00000000000000"/>
      <p:regular r:id="rId11"/>
    </p:embeddedFont>
    <p:embeddedFont>
      <p:font typeface="Montserrat Extra-Bold Italics" charset="1" panose="00000900000000000000"/>
      <p:regular r:id="rId12"/>
    </p:embeddedFont>
    <p:embeddedFont>
      <p:font typeface="Montserrat Extra-Bold Bold Italics" charset="1" panose="00000A00000000000000"/>
      <p:regular r:id="rId13"/>
    </p:embeddedFont>
    <p:embeddedFont>
      <p:font typeface="Open Sauce" charset="1" panose="00000500000000000000"/>
      <p:regular r:id="rId14"/>
    </p:embeddedFont>
    <p:embeddedFont>
      <p:font typeface="Open Sauce Bold" charset="1" panose="00000800000000000000"/>
      <p:regular r:id="rId15"/>
    </p:embeddedFont>
    <p:embeddedFont>
      <p:font typeface="Open Sauce Italics" charset="1" panose="00000500000000000000"/>
      <p:regular r:id="rId16"/>
    </p:embeddedFont>
    <p:embeddedFont>
      <p:font typeface="Open Sauce Bold Italics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8.jpeg" Type="http://schemas.openxmlformats.org/officeDocument/2006/relationships/image"/><Relationship Id="rId4" Target="../media/image29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3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8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259433" cy="10287000"/>
            <a:chOff x="0" y="0"/>
            <a:chExt cx="2175324" cy="27093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17532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5324">
                  <a:moveTo>
                    <a:pt x="0" y="0"/>
                  </a:moveTo>
                  <a:lnTo>
                    <a:pt x="2175324" y="0"/>
                  </a:lnTo>
                  <a:lnTo>
                    <a:pt x="21753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F3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6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19073" t="0" r="27371" b="0"/>
          <a:stretch>
            <a:fillRect/>
          </a:stretch>
        </p:blipFill>
        <p:spPr>
          <a:xfrm flipH="false" flipV="false" rot="0">
            <a:off x="0" y="11901"/>
            <a:ext cx="8259433" cy="10275099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8703584" y="3419052"/>
            <a:ext cx="9129087" cy="3444634"/>
            <a:chOff x="0" y="0"/>
            <a:chExt cx="12172116" cy="459284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25"/>
              <a:ext cx="12172116" cy="1082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3"/>
                </a:lnSpc>
              </a:pPr>
              <a:r>
                <a:rPr lang="en-US" sz="5403">
                  <a:solidFill>
                    <a:srgbClr val="292929"/>
                  </a:solidFill>
                  <a:latin typeface="Open Sauce Bold"/>
                </a:rPr>
                <a:t>WELCOME TO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23714"/>
              <a:ext cx="12172116" cy="2869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352"/>
                </a:lnSpc>
              </a:pPr>
              <a:r>
                <a:rPr lang="en-US" sz="16885">
                  <a:solidFill>
                    <a:srgbClr val="292929"/>
                  </a:solidFill>
                  <a:latin typeface="Open Sauce Bold"/>
                </a:rPr>
                <a:t>MY CAB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548392" y="8472213"/>
            <a:ext cx="7439471" cy="84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8"/>
              </a:lnSpc>
              <a:spcBef>
                <a:spcPct val="0"/>
              </a:spcBef>
            </a:pPr>
            <a:r>
              <a:rPr lang="en-US" sz="2463">
                <a:solidFill>
                  <a:srgbClr val="292929"/>
                </a:solidFill>
                <a:latin typeface="Open Sauce"/>
              </a:rPr>
              <a:t>Enterprise Systems Development | UFCF85-30-3</a:t>
            </a:r>
          </a:p>
          <a:p>
            <a:pPr algn="ctr">
              <a:lnSpc>
                <a:spcPts val="3448"/>
              </a:lnSpc>
              <a:spcBef>
                <a:spcPct val="0"/>
              </a:spcBef>
            </a:pPr>
            <a:r>
              <a:rPr lang="en-US" sz="2463">
                <a:solidFill>
                  <a:srgbClr val="292929"/>
                </a:solidFill>
                <a:latin typeface="Open Sauce"/>
              </a:rPr>
              <a:t>Sprint 2 Submission | 4 July 2022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2657768" y="4656768"/>
            <a:ext cx="10287000" cy="973464"/>
            <a:chOff x="0" y="0"/>
            <a:chExt cx="2709333" cy="25638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709333" cy="256385"/>
            </a:xfrm>
            <a:custGeom>
              <a:avLst/>
              <a:gdLst/>
              <a:ahLst/>
              <a:cxnLst/>
              <a:rect r="r" b="b" t="t" l="l"/>
              <a:pathLst>
                <a:path h="256385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256385"/>
                  </a:lnTo>
                  <a:lnTo>
                    <a:pt x="0" y="256385"/>
                  </a:lnTo>
                  <a:close/>
                </a:path>
              </a:pathLst>
            </a:custGeom>
            <a:solidFill>
              <a:srgbClr val="D8D8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3507299"/>
            <a:chOff x="0" y="0"/>
            <a:chExt cx="4816593" cy="923733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816592" cy="923733"/>
            </a:xfrm>
            <a:custGeom>
              <a:avLst/>
              <a:gdLst/>
              <a:ahLst/>
              <a:cxnLst/>
              <a:rect r="r" b="b" t="t" l="l"/>
              <a:pathLst>
                <a:path h="9237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3733"/>
                  </a:lnTo>
                  <a:lnTo>
                    <a:pt x="0" y="923733"/>
                  </a:lnTo>
                  <a:close/>
                </a:path>
              </a:pathLst>
            </a:custGeom>
            <a:solidFill>
              <a:srgbClr val="CEE88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31795" y="1753649"/>
            <a:ext cx="13024409" cy="810999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86879" y="457200"/>
            <a:ext cx="1651754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SPRINT REVIEW - GANTT CHART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354" t="19880" r="0" b="68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044324" y="3389851"/>
            <a:ext cx="8199352" cy="3507299"/>
            <a:chOff x="0" y="0"/>
            <a:chExt cx="2159500" cy="92373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159500" cy="923733"/>
            </a:xfrm>
            <a:custGeom>
              <a:avLst/>
              <a:gdLst/>
              <a:ahLst/>
              <a:cxnLst/>
              <a:rect r="r" b="b" t="t" l="l"/>
              <a:pathLst>
                <a:path h="923733" w="2159500">
                  <a:moveTo>
                    <a:pt x="0" y="0"/>
                  </a:moveTo>
                  <a:lnTo>
                    <a:pt x="2159500" y="0"/>
                  </a:lnTo>
                  <a:lnTo>
                    <a:pt x="2159500" y="923733"/>
                  </a:lnTo>
                  <a:lnTo>
                    <a:pt x="0" y="923733"/>
                  </a:lnTo>
                  <a:close/>
                </a:path>
              </a:pathLst>
            </a:custGeom>
            <a:solidFill>
              <a:srgbClr val="CEE88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5976" y="3381375"/>
            <a:ext cx="8316047" cy="3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MY CAB </a:t>
            </a:r>
            <a:r>
              <a:rPr lang="en-US" sz="7500">
                <a:solidFill>
                  <a:srgbClr val="292929"/>
                </a:solidFill>
                <a:latin typeface="Open Sauce"/>
              </a:rPr>
              <a:t>SCREENSHOTS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354" t="19880" r="0" b="68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4981" t="0" r="23221" b="0"/>
          <a:stretch>
            <a:fillRect/>
          </a:stretch>
        </p:blipFill>
        <p:spPr>
          <a:xfrm flipH="false" flipV="false" rot="0">
            <a:off x="5250958" y="780905"/>
            <a:ext cx="7786084" cy="872519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66109" y="607048"/>
            <a:ext cx="536290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SIGN-IN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354" t="19880" r="0" b="68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31977" y="3113091"/>
            <a:ext cx="16624047" cy="288323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66109" y="607048"/>
            <a:ext cx="9311006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MY BOOKINGS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354" t="19880" r="0" b="68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71950" y="1885393"/>
            <a:ext cx="15544101" cy="70434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66109" y="607048"/>
            <a:ext cx="9311006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MAKE BOOKING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354" t="19880" r="0" b="68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06696" y="3477763"/>
            <a:ext cx="16152604" cy="333147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66109" y="607048"/>
            <a:ext cx="1072666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RECENT BOOKINGS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354" t="19880" r="0" b="68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47151" y="3044288"/>
            <a:ext cx="16793699" cy="419842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66109" y="607048"/>
            <a:ext cx="9311006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MANAGE USERS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354" t="19880" r="0" b="68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878692" y="3263907"/>
            <a:ext cx="12530617" cy="375918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953696" y="1934952"/>
            <a:ext cx="14380608" cy="679708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66109" y="607048"/>
            <a:ext cx="9311006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ADD NEW DRIVER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354" t="19880" r="0" b="68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788450" y="3043695"/>
            <a:ext cx="14711101" cy="441333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66109" y="607048"/>
            <a:ext cx="9311006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CUSTOMER LIST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9354" t="19880" r="0" b="68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46153" y="2602284"/>
            <a:ext cx="16595693" cy="508243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66109" y="607048"/>
            <a:ext cx="11560324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BOOKINGS OVERVIEW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8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533400" y="5579963"/>
            <a:ext cx="17063423" cy="0"/>
          </a:xfrm>
          <a:prstGeom prst="line">
            <a:avLst/>
          </a:prstGeom>
          <a:ln cap="rnd" w="238125">
            <a:solidFill>
              <a:srgbClr val="29292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63185" y="4553631"/>
            <a:ext cx="2290798" cy="2290788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40336" b="-59893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752914" y="4553631"/>
            <a:ext cx="2290798" cy="229078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6234" r="0" t="-15924" b="-25722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942643" y="4553631"/>
            <a:ext cx="2290798" cy="2290788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685" r="-15023" t="-26791" b="-48821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132372" y="4553631"/>
            <a:ext cx="2290798" cy="2290788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740" r="-1350" t="-6680" b="-33441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4323788" y="4435589"/>
            <a:ext cx="2290798" cy="2290788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46236" r="-18864" t="-36443" b="-8369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524877" y="1964937"/>
            <a:ext cx="7238246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Montserrat Extra-Bold"/>
              </a:rPr>
              <a:t>OUR TEAM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09173" y="7074288"/>
            <a:ext cx="239882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92929"/>
                </a:solidFill>
                <a:latin typeface="Open Sauce"/>
              </a:rPr>
              <a:t>Hassan Rizvee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98902" y="7074288"/>
            <a:ext cx="239882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92929"/>
                </a:solidFill>
                <a:latin typeface="Open Sauce"/>
              </a:rPr>
              <a:t>Mohamed Hazim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44589" y="7074288"/>
            <a:ext cx="239882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92929"/>
                </a:solidFill>
                <a:latin typeface="Open Sauce"/>
              </a:rPr>
              <a:t>Shimaz Shihab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78360" y="7074288"/>
            <a:ext cx="239882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0"/>
              </a:lnSpc>
              <a:spcBef>
                <a:spcPct val="0"/>
              </a:spcBef>
            </a:pPr>
            <a:r>
              <a:rPr lang="en-US" sz="2000" u="none">
                <a:solidFill>
                  <a:srgbClr val="292929"/>
                </a:solidFill>
                <a:latin typeface="Open Sauce"/>
              </a:rPr>
              <a:t>Aminath Nishfa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97464" y="7074288"/>
            <a:ext cx="2743446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92929"/>
                </a:solidFill>
                <a:latin typeface="Open Sauce"/>
              </a:rPr>
              <a:t>Haleemath Shuhudha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7417" y="2704734"/>
            <a:ext cx="1292368" cy="12923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9674" y="4505371"/>
            <a:ext cx="1205048" cy="12050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9674" y="6222476"/>
            <a:ext cx="1205048" cy="120504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6500" y="8102116"/>
            <a:ext cx="1258222" cy="125822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72295" y="1028700"/>
            <a:ext cx="699523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00"/>
              </a:lnSpc>
            </a:pPr>
            <a:r>
              <a:rPr lang="en-US" sz="7500">
                <a:solidFill>
                  <a:srgbClr val="CEE883"/>
                </a:solidFill>
                <a:latin typeface="Open Sauce Bold"/>
              </a:rPr>
              <a:t>CHALLENGES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86624" y="2788943"/>
            <a:ext cx="1318484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CEE883"/>
                </a:solidFill>
                <a:latin typeface="Open Sauce"/>
              </a:rPr>
              <a:t>Initially, couldn’t pass special characters through java servlets to the database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86624" y="4812620"/>
            <a:ext cx="1335487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CEE883"/>
                </a:solidFill>
                <a:latin typeface="Open Sauce"/>
              </a:rPr>
              <a:t>All the members of the group were not that familiar with git operations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16589" y="6263025"/>
            <a:ext cx="1335487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CEE883"/>
                </a:solidFill>
                <a:latin typeface="Open Sauce"/>
              </a:rPr>
              <a:t>Due to error messages, it consumed a lot time to time to debug and implement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16589" y="8435951"/>
            <a:ext cx="1335487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CEE883"/>
                </a:solidFill>
                <a:latin typeface="Open Sauce"/>
              </a:rPr>
              <a:t>Meeting up was difficult due to team members' busy schedules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CEE8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20627" y="4418810"/>
            <a:ext cx="12446746" cy="201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52"/>
              </a:lnSpc>
            </a:pPr>
            <a:r>
              <a:rPr lang="en-US" sz="16885">
                <a:solidFill>
                  <a:srgbClr val="292929"/>
                </a:solidFill>
                <a:latin typeface="Open Sauce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A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2556" y="2895404"/>
            <a:ext cx="6728352" cy="672835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6109" y="607048"/>
            <a:ext cx="536290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AGENDA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94615" y="1130923"/>
            <a:ext cx="482427" cy="45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23"/>
              </a:lnSpc>
              <a:spcBef>
                <a:spcPct val="0"/>
              </a:spcBef>
            </a:pPr>
            <a:r>
              <a:rPr lang="en-US" sz="2659">
                <a:solidFill>
                  <a:srgbClr val="292929"/>
                </a:solidFill>
                <a:ea typeface="Open Sauce"/>
              </a:rPr>
              <a:t>➡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020370" y="1121398"/>
            <a:ext cx="6698547" cy="86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4"/>
              </a:lnSpc>
            </a:pPr>
            <a:r>
              <a:rPr lang="en-US" sz="2839">
                <a:solidFill>
                  <a:srgbClr val="292929"/>
                </a:solidFill>
                <a:latin typeface="Open Sauce"/>
              </a:rPr>
              <a:t>DESIGN AND PLANNING</a:t>
            </a:r>
          </a:p>
          <a:p>
            <a:pPr>
              <a:lnSpc>
                <a:spcPts val="2922"/>
              </a:lnSpc>
            </a:pPr>
            <a:r>
              <a:rPr lang="en-US" sz="2087">
                <a:solidFill>
                  <a:srgbClr val="292929"/>
                </a:solidFill>
                <a:latin typeface="Open Sauce"/>
              </a:rPr>
              <a:t>MODIFICATIONS MADE TO DATABASE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94615" y="2442410"/>
            <a:ext cx="482427" cy="45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23"/>
              </a:lnSpc>
              <a:spcBef>
                <a:spcPct val="0"/>
              </a:spcBef>
            </a:pPr>
            <a:r>
              <a:rPr lang="en-US" sz="2659">
                <a:solidFill>
                  <a:srgbClr val="292929"/>
                </a:solidFill>
                <a:ea typeface="Open Sauce"/>
              </a:rPr>
              <a:t>➡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20370" y="2196265"/>
            <a:ext cx="6698547" cy="86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4"/>
              </a:lnSpc>
            </a:pPr>
            <a:r>
              <a:rPr lang="en-US" sz="2839">
                <a:solidFill>
                  <a:srgbClr val="292929"/>
                </a:solidFill>
                <a:latin typeface="Open Sauce"/>
              </a:rPr>
              <a:t>DESIGN AND PLANNING</a:t>
            </a:r>
          </a:p>
          <a:p>
            <a:pPr>
              <a:lnSpc>
                <a:spcPts val="2922"/>
              </a:lnSpc>
            </a:pPr>
            <a:r>
              <a:rPr lang="en-US" sz="2087">
                <a:solidFill>
                  <a:srgbClr val="292929"/>
                </a:solidFill>
                <a:latin typeface="Open Sauce"/>
              </a:rPr>
              <a:t>Database ER-diagram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94615" y="3754491"/>
            <a:ext cx="482427" cy="45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23"/>
              </a:lnSpc>
              <a:spcBef>
                <a:spcPct val="0"/>
              </a:spcBef>
            </a:pPr>
            <a:r>
              <a:rPr lang="en-US" sz="2659">
                <a:solidFill>
                  <a:srgbClr val="292929"/>
                </a:solidFill>
                <a:ea typeface="Open Sauce"/>
              </a:rPr>
              <a:t>➡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20370" y="3540160"/>
            <a:ext cx="6698547" cy="86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4"/>
              </a:lnSpc>
            </a:pPr>
            <a:r>
              <a:rPr lang="en-US" sz="2839">
                <a:solidFill>
                  <a:srgbClr val="292929"/>
                </a:solidFill>
                <a:latin typeface="Open Sauce"/>
              </a:rPr>
              <a:t>SPRINT REVIEW</a:t>
            </a:r>
          </a:p>
          <a:p>
            <a:pPr>
              <a:lnSpc>
                <a:spcPts val="2922"/>
              </a:lnSpc>
            </a:pPr>
            <a:r>
              <a:rPr lang="en-US" sz="2087">
                <a:solidFill>
                  <a:srgbClr val="292929"/>
                </a:solidFill>
                <a:latin typeface="Open Sauce"/>
              </a:rPr>
              <a:t>GANTT CHART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94615" y="5066572"/>
            <a:ext cx="482427" cy="45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23"/>
              </a:lnSpc>
              <a:spcBef>
                <a:spcPct val="0"/>
              </a:spcBef>
            </a:pPr>
            <a:r>
              <a:rPr lang="en-US" sz="2659">
                <a:solidFill>
                  <a:srgbClr val="292929"/>
                </a:solidFill>
                <a:ea typeface="Open Sauce"/>
              </a:rPr>
              <a:t>➡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20370" y="4821753"/>
            <a:ext cx="6698547" cy="86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4"/>
              </a:lnSpc>
            </a:pPr>
            <a:r>
              <a:rPr lang="en-US" sz="2839">
                <a:solidFill>
                  <a:srgbClr val="292929"/>
                </a:solidFill>
                <a:latin typeface="Open Sauce"/>
              </a:rPr>
              <a:t>TASK OVERVIEW</a:t>
            </a:r>
          </a:p>
          <a:p>
            <a:pPr>
              <a:lnSpc>
                <a:spcPts val="2922"/>
              </a:lnSpc>
            </a:pPr>
            <a:r>
              <a:rPr lang="en-US" sz="2087">
                <a:solidFill>
                  <a:srgbClr val="292929"/>
                </a:solidFill>
                <a:latin typeface="Open Sauce"/>
              </a:rPr>
              <a:t>Backend architecture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94615" y="6378653"/>
            <a:ext cx="482427" cy="45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23"/>
              </a:lnSpc>
              <a:spcBef>
                <a:spcPct val="0"/>
              </a:spcBef>
            </a:pPr>
            <a:r>
              <a:rPr lang="en-US" sz="2659">
                <a:solidFill>
                  <a:srgbClr val="292929"/>
                </a:solidFill>
                <a:ea typeface="Open Sauce"/>
              </a:rPr>
              <a:t>➡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20370" y="6106791"/>
            <a:ext cx="6698547" cy="86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4"/>
              </a:lnSpc>
            </a:pPr>
            <a:r>
              <a:rPr lang="en-US" sz="2839">
                <a:solidFill>
                  <a:srgbClr val="292929"/>
                </a:solidFill>
                <a:latin typeface="Open Sauce"/>
              </a:rPr>
              <a:t>TASK OVERVIEW</a:t>
            </a:r>
          </a:p>
          <a:p>
            <a:pPr>
              <a:lnSpc>
                <a:spcPts val="2922"/>
              </a:lnSpc>
            </a:pPr>
            <a:r>
              <a:rPr lang="en-US" sz="2087">
                <a:solidFill>
                  <a:srgbClr val="292929"/>
                </a:solidFill>
                <a:latin typeface="Open Sauce"/>
              </a:rPr>
              <a:t>Make booking functionality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94615" y="7690734"/>
            <a:ext cx="482427" cy="45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23"/>
              </a:lnSpc>
              <a:spcBef>
                <a:spcPct val="0"/>
              </a:spcBef>
            </a:pPr>
            <a:r>
              <a:rPr lang="en-US" sz="2659">
                <a:solidFill>
                  <a:srgbClr val="292929"/>
                </a:solidFill>
                <a:ea typeface="Open Sauce"/>
              </a:rPr>
              <a:t>➡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20370" y="7681209"/>
            <a:ext cx="6698547" cy="48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4"/>
              </a:lnSpc>
            </a:pPr>
            <a:r>
              <a:rPr lang="en-US" sz="2839">
                <a:solidFill>
                  <a:srgbClr val="292929"/>
                </a:solidFill>
                <a:latin typeface="Open Sauce"/>
              </a:rPr>
              <a:t>MY CAB Screenshots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94615" y="9002474"/>
            <a:ext cx="482427" cy="45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23"/>
              </a:lnSpc>
              <a:spcBef>
                <a:spcPct val="0"/>
              </a:spcBef>
            </a:pPr>
            <a:r>
              <a:rPr lang="en-US" sz="2659">
                <a:solidFill>
                  <a:srgbClr val="292929"/>
                </a:solidFill>
                <a:ea typeface="Open Sauce"/>
              </a:rPr>
              <a:t>➡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20370" y="8981151"/>
            <a:ext cx="6698547" cy="48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4"/>
              </a:lnSpc>
            </a:pPr>
            <a:r>
              <a:rPr lang="en-US" sz="2839">
                <a:solidFill>
                  <a:srgbClr val="292929"/>
                </a:solidFill>
                <a:latin typeface="Open Sauce"/>
              </a:rPr>
              <a:t>CHALLENGES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33"/>
            <a:ext cx="8600386" cy="10283967"/>
            <a:chOff x="0" y="0"/>
            <a:chExt cx="2265122" cy="270853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265122" cy="2708535"/>
            </a:xfrm>
            <a:custGeom>
              <a:avLst/>
              <a:gdLst/>
              <a:ahLst/>
              <a:cxnLst/>
              <a:rect r="r" b="b" t="t" l="l"/>
              <a:pathLst>
                <a:path h="2708535" w="2265122">
                  <a:moveTo>
                    <a:pt x="0" y="0"/>
                  </a:moveTo>
                  <a:lnTo>
                    <a:pt x="2265122" y="0"/>
                  </a:lnTo>
                  <a:lnTo>
                    <a:pt x="2265122" y="2708535"/>
                  </a:lnTo>
                  <a:lnTo>
                    <a:pt x="0" y="2708535"/>
                  </a:lnTo>
                  <a:close/>
                </a:path>
              </a:pathLst>
            </a:custGeom>
            <a:solidFill>
              <a:srgbClr val="CEE8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55236"/>
            <a:ext cx="8600386" cy="3122813"/>
            <a:chOff x="0" y="0"/>
            <a:chExt cx="2265122" cy="82246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265122" cy="822469"/>
            </a:xfrm>
            <a:custGeom>
              <a:avLst/>
              <a:gdLst/>
              <a:ahLst/>
              <a:cxnLst/>
              <a:rect r="r" b="b" t="t" l="l"/>
              <a:pathLst>
                <a:path h="822469" w="2265122">
                  <a:moveTo>
                    <a:pt x="0" y="0"/>
                  </a:moveTo>
                  <a:lnTo>
                    <a:pt x="2265122" y="0"/>
                  </a:lnTo>
                  <a:lnTo>
                    <a:pt x="2265122" y="822469"/>
                  </a:lnTo>
                  <a:lnTo>
                    <a:pt x="0" y="822469"/>
                  </a:ln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79273" y="839656"/>
            <a:ext cx="1388225" cy="1524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89374" y="220531"/>
            <a:ext cx="8070214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CEE883"/>
                </a:solidFill>
                <a:latin typeface="Open Sauce Bold"/>
              </a:rPr>
              <a:t>DESIGN AND PLANNING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1434" y="3736026"/>
            <a:ext cx="7037518" cy="341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292929"/>
                </a:solidFill>
                <a:latin typeface="Open Sauce Bold"/>
              </a:rPr>
              <a:t>Modifications made to Database Design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77526" y="772981"/>
            <a:ext cx="5673691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Made changes to our initial database design to normalize the database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1937" y="3111374"/>
            <a:ext cx="7767363" cy="532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Normalization is the process of organizing data in a database.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this involves constructing tables and defining relationships between those tables in accordance with rules.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Designed the necessary tables and attributes, including data types and primary and foreign keys.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366291" cy="3040574"/>
            <a:chOff x="0" y="0"/>
            <a:chExt cx="4837212" cy="80081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837212" cy="800810"/>
            </a:xfrm>
            <a:custGeom>
              <a:avLst/>
              <a:gdLst/>
              <a:ahLst/>
              <a:cxnLst/>
              <a:rect r="r" b="b" t="t" l="l"/>
              <a:pathLst>
                <a:path h="800810" w="4837212">
                  <a:moveTo>
                    <a:pt x="0" y="0"/>
                  </a:moveTo>
                  <a:lnTo>
                    <a:pt x="4837212" y="0"/>
                  </a:lnTo>
                  <a:lnTo>
                    <a:pt x="4837212" y="800810"/>
                  </a:lnTo>
                  <a:lnTo>
                    <a:pt x="0" y="800810"/>
                  </a:ln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3943" r="0" b="2261"/>
          <a:stretch>
            <a:fillRect/>
          </a:stretch>
        </p:blipFill>
        <p:spPr>
          <a:xfrm flipH="false" flipV="false" rot="0">
            <a:off x="3755207" y="3156814"/>
            <a:ext cx="10855877" cy="708256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457200"/>
            <a:ext cx="1623060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</a:pPr>
            <a:r>
              <a:rPr lang="en-US" sz="7500">
                <a:solidFill>
                  <a:srgbClr val="CEE883"/>
                </a:solidFill>
                <a:latin typeface="Open Sauce Bold"/>
              </a:rPr>
              <a:t>DESIGN AND PLANNING</a:t>
            </a:r>
            <a:r>
              <a:rPr lang="en-US" sz="7500">
                <a:solidFill>
                  <a:srgbClr val="CEE883"/>
                </a:solidFill>
                <a:latin typeface="Open Sauce Bold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6889" y="1685508"/>
            <a:ext cx="16972513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CEE883"/>
                </a:solidFill>
                <a:latin typeface="Open Sauce Bold"/>
              </a:rPr>
              <a:t>Database ER-diagram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2657768" y="4656768"/>
            <a:ext cx="10287000" cy="973464"/>
            <a:chOff x="0" y="0"/>
            <a:chExt cx="2709333" cy="25638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709333" cy="256385"/>
            </a:xfrm>
            <a:custGeom>
              <a:avLst/>
              <a:gdLst/>
              <a:ahLst/>
              <a:cxnLst/>
              <a:rect r="r" b="b" t="t" l="l"/>
              <a:pathLst>
                <a:path h="256385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256385"/>
                  </a:lnTo>
                  <a:lnTo>
                    <a:pt x="0" y="256385"/>
                  </a:ln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33400"/>
            <a:ext cx="1623060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sz="6500">
                <a:solidFill>
                  <a:srgbClr val="292929"/>
                </a:solidFill>
                <a:latin typeface="Open Sauce Bold"/>
              </a:rPr>
              <a:t>TASK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7624" y="1685508"/>
            <a:ext cx="16371676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292929"/>
                </a:solidFill>
                <a:latin typeface="Open Sauce Bold"/>
              </a:rPr>
              <a:t>Backend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90067" y="3228056"/>
            <a:ext cx="10344677" cy="639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92929"/>
                </a:solidFill>
                <a:latin typeface="Open Sauce"/>
              </a:rPr>
              <a:t>All of the required classes have been created.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92929"/>
                </a:solidFill>
                <a:latin typeface="Open Sauce"/>
              </a:rPr>
              <a:t>DAO - Data Access Object - are used to manage data storage connections (typically database)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92929"/>
                </a:solidFill>
                <a:latin typeface="Open Sauce"/>
              </a:rPr>
              <a:t>DAO classes that require database communication have been implemented.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92929"/>
                </a:solidFill>
                <a:latin typeface="Open Sauce"/>
              </a:rPr>
              <a:t>Table data is manipulated, read, inserted, deleted, and edited using CRUD operations. The majority of the table's CRUD operations have been implemented.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2556" y="4578102"/>
            <a:ext cx="5045654" cy="50456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4288"/>
            <a:ext cx="6946595" cy="10272712"/>
            <a:chOff x="0" y="0"/>
            <a:chExt cx="1829556" cy="270557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829556" cy="2705570"/>
            </a:xfrm>
            <a:custGeom>
              <a:avLst/>
              <a:gdLst/>
              <a:ahLst/>
              <a:cxnLst/>
              <a:rect r="r" b="b" t="t" l="l"/>
              <a:pathLst>
                <a:path h="2705570" w="1829556">
                  <a:moveTo>
                    <a:pt x="0" y="0"/>
                  </a:moveTo>
                  <a:lnTo>
                    <a:pt x="1829556" y="0"/>
                  </a:lnTo>
                  <a:lnTo>
                    <a:pt x="1829556" y="2705570"/>
                  </a:lnTo>
                  <a:lnTo>
                    <a:pt x="0" y="2705570"/>
                  </a:ln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64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30623" y="5866138"/>
            <a:ext cx="4144945" cy="4114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66018" y="527995"/>
            <a:ext cx="5733852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00"/>
              </a:lnSpc>
            </a:pPr>
            <a:r>
              <a:rPr lang="en-US" sz="7500">
                <a:solidFill>
                  <a:srgbClr val="CEE883"/>
                </a:solidFill>
                <a:latin typeface="Open Sauce Bold"/>
              </a:rPr>
              <a:t>TASK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6018" y="3736026"/>
            <a:ext cx="5733852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CEE883"/>
                </a:solidFill>
                <a:latin typeface="Open Sauce Bold"/>
              </a:rPr>
              <a:t>Register functionality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55322" y="675326"/>
            <a:ext cx="9264320" cy="532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92929"/>
                </a:solidFill>
                <a:latin typeface="Open Sauce"/>
              </a:rPr>
              <a:t>For entering the necessary data, a user interface is accessible.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92929"/>
                </a:solidFill>
                <a:latin typeface="Open Sauce"/>
              </a:rPr>
              <a:t>When a user submits, a query check is run to see if the provided username is already in the database.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92929"/>
                </a:solidFill>
                <a:latin typeface="Open Sauce"/>
              </a:rPr>
              <a:t>If the validation check is successful and the user's other information is correct, the user is redirected to the login page.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366291" cy="3040574"/>
            <a:chOff x="0" y="0"/>
            <a:chExt cx="4837212" cy="80081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837212" cy="800810"/>
            </a:xfrm>
            <a:custGeom>
              <a:avLst/>
              <a:gdLst/>
              <a:ahLst/>
              <a:cxnLst/>
              <a:rect r="r" b="b" t="t" l="l"/>
              <a:pathLst>
                <a:path h="800810" w="4837212">
                  <a:moveTo>
                    <a:pt x="0" y="0"/>
                  </a:moveTo>
                  <a:lnTo>
                    <a:pt x="4837212" y="0"/>
                  </a:lnTo>
                  <a:lnTo>
                    <a:pt x="4837212" y="800810"/>
                  </a:lnTo>
                  <a:lnTo>
                    <a:pt x="0" y="800810"/>
                  </a:ln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9680" y="3713082"/>
            <a:ext cx="1131331" cy="143041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9996" y="5407058"/>
            <a:ext cx="1142147" cy="114214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9996" y="6950782"/>
            <a:ext cx="1388262" cy="115099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457200"/>
            <a:ext cx="1623060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</a:pPr>
            <a:r>
              <a:rPr lang="en-US" sz="7500">
                <a:solidFill>
                  <a:srgbClr val="CEE883"/>
                </a:solidFill>
                <a:latin typeface="Open Sauce Bold"/>
              </a:rPr>
              <a:t>DESIGN AND PLANNING</a:t>
            </a:r>
            <a:r>
              <a:rPr lang="en-US" sz="7500">
                <a:solidFill>
                  <a:srgbClr val="CEE883"/>
                </a:solidFill>
                <a:latin typeface="Open Sauce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7624" y="1685508"/>
            <a:ext cx="16371676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CEE883"/>
                </a:solidFill>
                <a:latin typeface="Open Sauce Bold"/>
              </a:rPr>
              <a:t>Make Booking functionality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24005" y="4086225"/>
            <a:ext cx="1429006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A user interface is provided for entering the necessary booking information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24005" y="5416156"/>
            <a:ext cx="1429006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The Google Maps Places API is used to retrieve addresses for the start and end locations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24005" y="6964305"/>
            <a:ext cx="1429006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And, using Google Maps Distance Matrix API, the provided addresses are used to calculate the total distance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82680" y="8935980"/>
            <a:ext cx="1018683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Which is then utilized to determine the booking amount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2657768" y="4656768"/>
            <a:ext cx="10287000" cy="973464"/>
            <a:chOff x="0" y="0"/>
            <a:chExt cx="2709333" cy="25638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709333" cy="256385"/>
            </a:xfrm>
            <a:custGeom>
              <a:avLst/>
              <a:gdLst/>
              <a:ahLst/>
              <a:cxnLst/>
              <a:rect r="r" b="b" t="t" l="l"/>
              <a:pathLst>
                <a:path h="256385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256385"/>
                  </a:lnTo>
                  <a:lnTo>
                    <a:pt x="0" y="256385"/>
                  </a:lnTo>
                  <a:close/>
                </a:path>
              </a:pathLst>
            </a:custGeom>
            <a:solidFill>
              <a:srgbClr val="D8D8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3507299"/>
            <a:chOff x="0" y="0"/>
            <a:chExt cx="4816593" cy="923733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816592" cy="923733"/>
            </a:xfrm>
            <a:custGeom>
              <a:avLst/>
              <a:gdLst/>
              <a:ahLst/>
              <a:cxnLst/>
              <a:rect r="r" b="b" t="t" l="l"/>
              <a:pathLst>
                <a:path h="9237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3733"/>
                  </a:lnTo>
                  <a:lnTo>
                    <a:pt x="0" y="923733"/>
                  </a:lnTo>
                  <a:close/>
                </a:path>
              </a:pathLst>
            </a:custGeom>
            <a:solidFill>
              <a:srgbClr val="CEE88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93832" y="1911435"/>
            <a:ext cx="16700336" cy="812945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86879" y="457200"/>
            <a:ext cx="1651754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SPRINT REVIEW - GANTT CHART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DAFFdEDT3kc</dc:identifier>
  <dcterms:modified xsi:type="dcterms:W3CDTF">2011-08-01T06:04:30Z</dcterms:modified>
  <cp:revision>1</cp:revision>
  <dc:title>MY CAB ppt</dc:title>
</cp:coreProperties>
</file>